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9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20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E6D2A30-E80B-4B5B-B24B-D8145E73B5DD}" type="datetimeFigureOut">
              <a:rPr lang="he-IL" smtClean="0"/>
              <a:pPr/>
              <a:t>ד'/תמוז/תשע"ג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DF8066-02CA-4145-AA1A-9987B7103755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Obviously, every vertex in the adjacency graph has degree one or two, therefore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it is a union of cycles and paths. Since the graph is bipartite, all cycles have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even length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B3A1D-E234-4004-B708-40B77859D143}" type="slidenum">
              <a:rPr lang="he-IL" smtClean="0"/>
              <a:pPr/>
              <a:t>12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Lemma 1. The application of a single DCJ operation changes the number of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circular or linear components by at most one.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Lemma 2. Let A and B be two genomes defined on the same set of N genes,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then we have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A = B if and only if N = C + I/2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where C is the number of cycles and I the number of odd paths in AG(A,B).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Lemma 3. The application of a single DCJ operation changes the number of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odd paths in the adjacency graph by –2, 0, or 2.</a:t>
            </a:r>
          </a:p>
          <a:p>
            <a:pPr algn="l"/>
            <a:r>
              <a:rPr lang="en-US" sz="1200" baseline="0" dirty="0" smtClean="0">
                <a:latin typeface="CMBX10"/>
              </a:rPr>
              <a:t>Lemma 4. </a:t>
            </a:r>
            <a:r>
              <a:rPr lang="en-US" sz="1200" baseline="0" dirty="0" smtClean="0">
                <a:latin typeface="CMTI10"/>
              </a:rPr>
              <a:t>Let </a:t>
            </a:r>
            <a:r>
              <a:rPr lang="en-US" sz="1200" baseline="0" dirty="0" smtClean="0">
                <a:latin typeface="CMMI10"/>
              </a:rPr>
              <a:t>A </a:t>
            </a:r>
            <a:r>
              <a:rPr lang="en-US" sz="1200" baseline="0" dirty="0" smtClean="0">
                <a:latin typeface="CMTI10"/>
              </a:rPr>
              <a:t>and </a:t>
            </a:r>
            <a:r>
              <a:rPr lang="en-US" sz="1200" baseline="0" dirty="0" smtClean="0">
                <a:latin typeface="CMMI10"/>
              </a:rPr>
              <a:t>B </a:t>
            </a:r>
            <a:r>
              <a:rPr lang="en-US" sz="1200" baseline="0" dirty="0" smtClean="0">
                <a:latin typeface="CMTI10"/>
              </a:rPr>
              <a:t>be two genomes defined on the same set of </a:t>
            </a:r>
            <a:r>
              <a:rPr lang="en-US" sz="1200" baseline="0" dirty="0" smtClean="0">
                <a:latin typeface="CMMI10"/>
              </a:rPr>
              <a:t>N </a:t>
            </a:r>
            <a:r>
              <a:rPr lang="en-US" sz="1200" baseline="0" dirty="0" smtClean="0">
                <a:latin typeface="CMTI10"/>
              </a:rPr>
              <a:t>genes,</a:t>
            </a:r>
          </a:p>
          <a:p>
            <a:pPr algn="l"/>
            <a:r>
              <a:rPr lang="en-US" sz="1200" baseline="0" dirty="0" smtClean="0">
                <a:latin typeface="CMTI10"/>
              </a:rPr>
              <a:t>then we have</a:t>
            </a:r>
          </a:p>
          <a:p>
            <a:pPr algn="l"/>
            <a:r>
              <a:rPr lang="pt-BR" sz="1200" baseline="0" dirty="0" smtClean="0">
                <a:latin typeface="CMMI10"/>
              </a:rPr>
              <a:t>d</a:t>
            </a:r>
            <a:r>
              <a:rPr lang="pt-BR" sz="800" baseline="0" dirty="0" smtClean="0">
                <a:latin typeface="CMMI7"/>
              </a:rPr>
              <a:t>DCJ </a:t>
            </a:r>
            <a:r>
              <a:rPr lang="pt-BR" sz="1200" baseline="0" dirty="0" smtClean="0">
                <a:latin typeface="CMR10"/>
              </a:rPr>
              <a:t>(</a:t>
            </a:r>
            <a:r>
              <a:rPr lang="pt-BR" sz="1200" baseline="0" dirty="0" smtClean="0">
                <a:latin typeface="CMMI10"/>
              </a:rPr>
              <a:t>A,B</a:t>
            </a:r>
            <a:r>
              <a:rPr lang="pt-BR" sz="1200" baseline="0" dirty="0" smtClean="0">
                <a:latin typeface="CMR10"/>
              </a:rPr>
              <a:t>) </a:t>
            </a:r>
            <a:r>
              <a:rPr lang="pt-BR" sz="1200" baseline="0" dirty="0" smtClean="0">
                <a:latin typeface="CMSY10"/>
              </a:rPr>
              <a:t> </a:t>
            </a:r>
            <a:r>
              <a:rPr lang="pt-BR" sz="1200" baseline="0" dirty="0" smtClean="0">
                <a:latin typeface="CMMI10"/>
              </a:rPr>
              <a:t>N </a:t>
            </a:r>
            <a:r>
              <a:rPr lang="pt-BR" sz="1200" baseline="0" dirty="0" smtClean="0">
                <a:latin typeface="CMSY10"/>
              </a:rPr>
              <a:t>− </a:t>
            </a:r>
            <a:r>
              <a:rPr lang="pt-BR" sz="1200" baseline="0" dirty="0" smtClean="0">
                <a:latin typeface="CMR10"/>
              </a:rPr>
              <a:t>(</a:t>
            </a:r>
            <a:r>
              <a:rPr lang="pt-BR" sz="1200" baseline="0" dirty="0" smtClean="0">
                <a:latin typeface="CMMI10"/>
              </a:rPr>
              <a:t>C </a:t>
            </a:r>
            <a:r>
              <a:rPr lang="pt-BR" sz="1200" baseline="0" dirty="0" smtClean="0">
                <a:latin typeface="CMR10"/>
              </a:rPr>
              <a:t>+ </a:t>
            </a:r>
            <a:r>
              <a:rPr lang="pt-BR" sz="1200" baseline="0" dirty="0" smtClean="0">
                <a:latin typeface="CMMI10"/>
              </a:rPr>
              <a:t>I/</a:t>
            </a:r>
            <a:r>
              <a:rPr lang="pt-BR" sz="1200" baseline="0" dirty="0" smtClean="0">
                <a:latin typeface="CMR10"/>
              </a:rPr>
              <a:t>2)</a:t>
            </a:r>
          </a:p>
          <a:p>
            <a:pPr algn="l"/>
            <a:r>
              <a:rPr lang="en-US" sz="1200" baseline="0" dirty="0" smtClean="0">
                <a:latin typeface="CMTI10"/>
              </a:rPr>
              <a:t>where </a:t>
            </a:r>
            <a:r>
              <a:rPr lang="en-US" sz="1200" baseline="0" dirty="0" smtClean="0">
                <a:latin typeface="CMMI10"/>
              </a:rPr>
              <a:t>C </a:t>
            </a:r>
            <a:r>
              <a:rPr lang="en-US" sz="1200" baseline="0" dirty="0" smtClean="0">
                <a:latin typeface="CMTI10"/>
              </a:rPr>
              <a:t>is the number of cycles and </a:t>
            </a:r>
            <a:r>
              <a:rPr lang="en-US" sz="1200" baseline="0" dirty="0" smtClean="0">
                <a:latin typeface="CMMI10"/>
              </a:rPr>
              <a:t>I </a:t>
            </a:r>
            <a:r>
              <a:rPr lang="en-US" sz="1200" baseline="0" dirty="0" smtClean="0">
                <a:latin typeface="CMTI10"/>
              </a:rPr>
              <a:t>the number of odd paths in </a:t>
            </a:r>
            <a:r>
              <a:rPr lang="en-US" sz="1200" baseline="0" dirty="0" smtClean="0">
                <a:latin typeface="CMMI10"/>
              </a:rPr>
              <a:t>AG</a:t>
            </a:r>
            <a:r>
              <a:rPr lang="en-US" sz="1200" baseline="0" dirty="0" smtClean="0">
                <a:latin typeface="CMR10"/>
              </a:rPr>
              <a:t>(</a:t>
            </a:r>
            <a:r>
              <a:rPr lang="en-US" sz="1200" baseline="0" dirty="0" smtClean="0">
                <a:latin typeface="CMMI10"/>
              </a:rPr>
              <a:t>A,B</a:t>
            </a:r>
            <a:r>
              <a:rPr lang="en-US" sz="1200" baseline="0" dirty="0" smtClean="0">
                <a:latin typeface="CMR10"/>
              </a:rPr>
              <a:t>)</a:t>
            </a:r>
            <a:r>
              <a:rPr lang="en-US" sz="1200" baseline="0" dirty="0" smtClean="0">
                <a:latin typeface="CMTI10"/>
              </a:rPr>
              <a:t>.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B3A1D-E234-4004-B708-40B77859D143}" type="slidenum">
              <a:rPr lang="he-IL" smtClean="0"/>
              <a:pPr/>
              <a:t>13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5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7724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Restricted DCJ Model: Rearrangement Problems</a:t>
            </a:r>
            <a:br>
              <a:rPr lang="en-US" dirty="0" smtClean="0"/>
            </a:br>
            <a:r>
              <a:rPr lang="en-US" dirty="0" smtClean="0"/>
              <a:t>with Chromosome Reincorporation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71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JAKUB KOVÁĆ, ROBERT WARREN, MARÍLIA D.V. BRAGA and JENS STOYE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JOURNAL OF COMPUTATIONAL BIOLOGY, </a:t>
            </a:r>
            <a:r>
              <a:rPr lang="he-IL" sz="2400" dirty="0" smtClean="0">
                <a:solidFill>
                  <a:schemeClr val="tx1"/>
                </a:solidFill>
              </a:rPr>
              <a:t>2011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5486400"/>
            <a:ext cx="41910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Ron Zeira</a:t>
            </a:r>
          </a:p>
          <a:p>
            <a:pPr algn="ctr"/>
            <a:r>
              <a:rPr lang="en-US" dirty="0" smtClean="0"/>
              <a:t>Group meeting 12.6.13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DCJ operation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144000" cy="2696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4191000"/>
            <a:ext cx="3553691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724400" y="1600200"/>
            <a:ext cx="1752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inversion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1676400"/>
            <a:ext cx="1752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inversion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7924800" y="1600200"/>
            <a:ext cx="1752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inversion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4191000"/>
            <a:ext cx="2133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circular excision</a:t>
            </a:r>
            <a:endParaRPr lang="he-IL" dirty="0"/>
          </a:p>
        </p:txBody>
      </p:sp>
      <p:sp>
        <p:nvSpPr>
          <p:cNvPr id="10" name="TextBox 9"/>
          <p:cNvSpPr txBox="1"/>
          <p:nvPr/>
        </p:nvSpPr>
        <p:spPr>
          <a:xfrm>
            <a:off x="3657600" y="4114800"/>
            <a:ext cx="2133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circular excision</a:t>
            </a:r>
            <a:endParaRPr lang="he-IL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0" y="4191000"/>
            <a:ext cx="2133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circular excision</a:t>
            </a:r>
            <a:endParaRPr lang="he-IL" dirty="0"/>
          </a:p>
        </p:txBody>
      </p:sp>
      <p:sp>
        <p:nvSpPr>
          <p:cNvPr id="12" name="TextBox 11"/>
          <p:cNvSpPr txBox="1"/>
          <p:nvPr/>
        </p:nvSpPr>
        <p:spPr>
          <a:xfrm>
            <a:off x="1143000" y="5943600"/>
            <a:ext cx="2133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circular excision</a:t>
            </a: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1600200" y="5029200"/>
            <a:ext cx="1752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inversion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DCJ distance example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9144000" cy="884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24200"/>
            <a:ext cx="9144000" cy="2589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6096000"/>
            <a:ext cx="7619999" cy="376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676400" y="2362200"/>
            <a:ext cx="3048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A= ○ ac-d ○ , </a:t>
            </a:r>
            <a:r>
              <a:rPr lang="en-US" dirty="0" err="1" smtClean="0"/>
              <a:t>eb</a:t>
            </a:r>
            <a:r>
              <a:rPr lang="en-US" dirty="0" smtClean="0"/>
              <a:t> , ○ </a:t>
            </a:r>
            <a:r>
              <a:rPr lang="en-US" dirty="0" err="1" smtClean="0"/>
              <a:t>fg</a:t>
            </a:r>
            <a:r>
              <a:rPr lang="en-US" dirty="0" smtClean="0"/>
              <a:t> ○ 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2743200"/>
            <a:ext cx="3048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B= </a:t>
            </a:r>
            <a:r>
              <a:rPr lang="en-US" dirty="0" err="1" smtClean="0"/>
              <a:t>ab</a:t>
            </a:r>
            <a:r>
              <a:rPr lang="en-US" dirty="0" smtClean="0"/>
              <a:t> , ○ </a:t>
            </a:r>
            <a:r>
              <a:rPr lang="en-US" dirty="0" err="1" smtClean="0"/>
              <a:t>cd</a:t>
            </a:r>
            <a:r>
              <a:rPr lang="en-US" dirty="0" smtClean="0"/>
              <a:t> ○, ○ e ○ , </a:t>
            </a:r>
            <a:r>
              <a:rPr lang="en-US" dirty="0" err="1" smtClean="0"/>
              <a:t>fg</a:t>
            </a:r>
            <a:r>
              <a:rPr lang="en-US" dirty="0" smtClean="0"/>
              <a:t> 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graph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1206"/>
            <a:ext cx="9144000" cy="940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849149"/>
            <a:ext cx="9144000" cy="884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105807"/>
            <a:ext cx="9144000" cy="2294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DCJ distance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 b="18694"/>
          <a:stretch>
            <a:fillRect/>
          </a:stretch>
        </p:blipFill>
        <p:spPr bwMode="auto">
          <a:xfrm>
            <a:off x="0" y="13716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3352800"/>
            <a:ext cx="88296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5105400"/>
            <a:ext cx="63055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/>
          <a:srcRect r="29167"/>
          <a:stretch>
            <a:fillRect/>
          </a:stretch>
        </p:blipFill>
        <p:spPr bwMode="auto">
          <a:xfrm>
            <a:off x="1371600" y="2971800"/>
            <a:ext cx="6477000" cy="342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Restricted DCJ model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Genomes with multiple linear chromosomes</a:t>
            </a:r>
          </a:p>
          <a:p>
            <a:r>
              <a:rPr lang="en-US" dirty="0" smtClean="0"/>
              <a:t>Each circular excision immediately followed by its incorporation</a:t>
            </a:r>
          </a:p>
          <a:p>
            <a:r>
              <a:rPr lang="en-US" dirty="0" smtClean="0"/>
              <a:t>Effectively, block interchange operation in 2 DCJs operations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57200" y="4648200"/>
            <a:ext cx="8534400" cy="1981200"/>
            <a:chOff x="457200" y="4648200"/>
            <a:chExt cx="8534400" cy="1981200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4648200"/>
              <a:ext cx="8534400" cy="198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Freeform 10"/>
            <p:cNvSpPr/>
            <p:nvPr/>
          </p:nvSpPr>
          <p:spPr>
            <a:xfrm>
              <a:off x="1371600" y="4800600"/>
              <a:ext cx="1471749" cy="583474"/>
            </a:xfrm>
            <a:custGeom>
              <a:avLst/>
              <a:gdLst>
                <a:gd name="connsiteX0" fmla="*/ 0 w 1471749"/>
                <a:gd name="connsiteY0" fmla="*/ 583474 h 583474"/>
                <a:gd name="connsiteX1" fmla="*/ 748938 w 1471749"/>
                <a:gd name="connsiteY1" fmla="*/ 0 h 583474"/>
                <a:gd name="connsiteX2" fmla="*/ 1471749 w 1471749"/>
                <a:gd name="connsiteY2" fmla="*/ 583474 h 583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71749" h="583474">
                  <a:moveTo>
                    <a:pt x="0" y="583474"/>
                  </a:moveTo>
                  <a:cubicBezTo>
                    <a:pt x="251823" y="291737"/>
                    <a:pt x="503647" y="0"/>
                    <a:pt x="748938" y="0"/>
                  </a:cubicBezTo>
                  <a:cubicBezTo>
                    <a:pt x="994229" y="0"/>
                    <a:pt x="1232989" y="291737"/>
                    <a:pt x="1471749" y="583474"/>
                  </a:cubicBezTo>
                </a:path>
              </a:pathLst>
            </a:custGeom>
            <a:ln w="3810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Restricted DCJ example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926" y="2057400"/>
            <a:ext cx="9149926" cy="411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Restricted DCJ sorting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dirty="0" smtClean="0"/>
              <a:t>THEOREM</a:t>
            </a:r>
            <a:r>
              <a:rPr lang="en-US" dirty="0" smtClean="0"/>
              <a:t>. </a:t>
            </a:r>
            <a:r>
              <a:rPr lang="en-US" dirty="0" err="1" smtClean="0"/>
              <a:t>Multilinear</a:t>
            </a:r>
            <a:r>
              <a:rPr lang="en-US" dirty="0" smtClean="0"/>
              <a:t> genomes </a:t>
            </a:r>
            <a:r>
              <a:rPr lang="el-GR" dirty="0" smtClean="0">
                <a:latin typeface="Cambria Math" pitchFamily="18" charset="0"/>
                <a:ea typeface="Cambria Math" pitchFamily="18" charset="0"/>
              </a:rPr>
              <a:t>Π</a:t>
            </a:r>
            <a:r>
              <a:rPr lang="en-US" dirty="0" smtClean="0"/>
              <a:t>, </a:t>
            </a:r>
            <a:r>
              <a:rPr lang="el-GR" dirty="0" smtClean="0">
                <a:latin typeface="Cambria Math" pitchFamily="18" charset="0"/>
                <a:ea typeface="Cambria Math" pitchFamily="18" charset="0"/>
              </a:rPr>
              <a:t>Γ</a:t>
            </a:r>
            <a:r>
              <a:rPr lang="en-US" dirty="0" smtClean="0"/>
              <a:t>: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d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DCJ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l-GR" dirty="0" smtClean="0">
                <a:latin typeface="Cambria Math" pitchFamily="18" charset="0"/>
                <a:ea typeface="Cambria Math" pitchFamily="18" charset="0"/>
              </a:rPr>
              <a:t>Π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,</a:t>
            </a:r>
            <a:r>
              <a:rPr lang="el-GR" dirty="0" smtClean="0">
                <a:latin typeface="Cambria Math" pitchFamily="18" charset="0"/>
                <a:ea typeface="Cambria Math" pitchFamily="18" charset="0"/>
              </a:rPr>
              <a:t>Γ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)=d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restricted-DCJ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l-GR" dirty="0" smtClean="0">
                <a:latin typeface="Cambria Math" pitchFamily="18" charset="0"/>
                <a:ea typeface="Cambria Math" pitchFamily="18" charset="0"/>
              </a:rPr>
              <a:t>Π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l-GR" dirty="0" smtClean="0">
                <a:latin typeface="Cambria Math" pitchFamily="18" charset="0"/>
                <a:ea typeface="Cambria Math" pitchFamily="18" charset="0"/>
              </a:rPr>
              <a:t>Γ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)</a:t>
            </a:r>
          </a:p>
          <a:p>
            <a:r>
              <a:rPr lang="en-US" dirty="0" smtClean="0"/>
              <a:t>Scenario in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O(n*log(n))</a:t>
            </a:r>
          </a:p>
          <a:p>
            <a:r>
              <a:rPr lang="en-US" dirty="0" smtClean="0"/>
              <a:t>Algorithm outline:</a:t>
            </a:r>
          </a:p>
          <a:p>
            <a:pPr lvl="1"/>
            <a:r>
              <a:rPr lang="en-US" dirty="0" smtClean="0"/>
              <a:t>Capping</a:t>
            </a:r>
          </a:p>
          <a:p>
            <a:pPr lvl="1"/>
            <a:r>
              <a:rPr lang="en-US" dirty="0" smtClean="0"/>
              <a:t>“left to right” extend chromosomes iteratively: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Optimal DCJ </a:t>
            </a:r>
            <a:r>
              <a:rPr lang="en-US" dirty="0" smtClean="0">
                <a:sym typeface="Wingdings" pitchFamily="2" charset="2"/>
              </a:rPr>
              <a:t>increases C by 1 </a:t>
            </a:r>
            <a:r>
              <a:rPr lang="en-US" dirty="0" err="1" smtClean="0">
                <a:sym typeface="Wingdings" pitchFamily="2" charset="2"/>
              </a:rPr>
              <a:t>xor</a:t>
            </a:r>
            <a:r>
              <a:rPr lang="en-US" dirty="0" smtClean="0">
                <a:sym typeface="Wingdings" pitchFamily="2" charset="2"/>
              </a:rPr>
              <a:t> OP by 2</a:t>
            </a:r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47775" y="4876800"/>
          <a:ext cx="5127625" cy="622300"/>
        </p:xfrm>
        <a:graphic>
          <a:graphicData uri="http://schemas.openxmlformats.org/presentationml/2006/ole">
            <p:oleObj spid="_x0000_s4099" name="Equation" r:id="rId3" imgW="20952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Capping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Adjoin new markers (caps) to telomere ends</a:t>
            </a:r>
          </a:p>
          <a:p>
            <a:endParaRPr lang="en-US" dirty="0" smtClean="0"/>
          </a:p>
          <a:p>
            <a:r>
              <a:rPr lang="en-US" dirty="0" smtClean="0"/>
              <a:t>Odd paths: </a:t>
            </a:r>
          </a:p>
          <a:p>
            <a:endParaRPr lang="en-US" dirty="0" smtClean="0"/>
          </a:p>
          <a:p>
            <a:r>
              <a:rPr lang="en-US" dirty="0" smtClean="0"/>
              <a:t>Even paths:</a:t>
            </a:r>
          </a:p>
          <a:p>
            <a:endParaRPr lang="en-US" dirty="0" smtClean="0"/>
          </a:p>
          <a:p>
            <a:r>
              <a:rPr lang="en-US" dirty="0" smtClean="0"/>
              <a:t>Distance unchanged</a:t>
            </a:r>
          </a:p>
          <a:p>
            <a:r>
              <a:rPr lang="en-US" dirty="0" smtClean="0"/>
              <a:t>Only cycles and 1-paths</a:t>
            </a:r>
            <a:endParaRPr lang="he-IL" dirty="0"/>
          </a:p>
        </p:txBody>
      </p:sp>
      <p:grpSp>
        <p:nvGrpSpPr>
          <p:cNvPr id="61" name="Group 60"/>
          <p:cNvGrpSpPr/>
          <p:nvPr/>
        </p:nvGrpSpPr>
        <p:grpSpPr>
          <a:xfrm>
            <a:off x="3048000" y="2133600"/>
            <a:ext cx="5334000" cy="1588532"/>
            <a:chOff x="3048000" y="2133600"/>
            <a:chExt cx="5334000" cy="1588532"/>
          </a:xfrm>
        </p:grpSpPr>
        <p:grpSp>
          <p:nvGrpSpPr>
            <p:cNvPr id="11" name="Group 10"/>
            <p:cNvGrpSpPr/>
            <p:nvPr/>
          </p:nvGrpSpPr>
          <p:grpSpPr>
            <a:xfrm>
              <a:off x="3276600" y="2438400"/>
              <a:ext cx="1524000" cy="762000"/>
              <a:chOff x="3276600" y="2438400"/>
              <a:chExt cx="1524000" cy="7620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 flipV="1">
                <a:off x="3276600" y="2438400"/>
                <a:ext cx="533400" cy="762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H="1" flipV="1">
                <a:off x="3810000" y="2438400"/>
                <a:ext cx="457200" cy="762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4267200" y="2438400"/>
                <a:ext cx="533400" cy="762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Right Arrow 11"/>
            <p:cNvSpPr/>
            <p:nvPr/>
          </p:nvSpPr>
          <p:spPr>
            <a:xfrm>
              <a:off x="4953000" y="2667000"/>
              <a:ext cx="1066800" cy="381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048000" y="3200400"/>
              <a:ext cx="45720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○x</a:t>
              </a:r>
              <a:endParaRPr lang="he-IL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24400" y="2133600"/>
              <a:ext cx="45720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y○</a:t>
              </a:r>
              <a:endParaRPr lang="he-IL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 flipV="1">
              <a:off x="6096000" y="2514600"/>
              <a:ext cx="533400" cy="76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 flipV="1">
              <a:off x="6629400" y="2514600"/>
              <a:ext cx="457200" cy="76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7086600" y="2514600"/>
              <a:ext cx="533400" cy="76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096000" y="2514600"/>
              <a:ext cx="1524000" cy="762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8077200" y="2514600"/>
              <a:ext cx="0" cy="8382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867400" y="3276600"/>
              <a:ext cx="45720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x</a:t>
              </a:r>
              <a:r>
                <a:rPr lang="en-US" dirty="0" smtClean="0">
                  <a:solidFill>
                    <a:srgbClr val="FF0000"/>
                  </a:solidFill>
                </a:rPr>
                <a:t>◊</a:t>
              </a:r>
              <a:endParaRPr lang="he-IL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467600" y="2133600"/>
              <a:ext cx="45720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y</a:t>
              </a:r>
              <a:r>
                <a:rPr lang="en-US" dirty="0" smtClean="0">
                  <a:solidFill>
                    <a:srgbClr val="FF0000"/>
                  </a:solidFill>
                </a:rPr>
                <a:t>◊</a:t>
              </a:r>
              <a:endParaRPr lang="he-IL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848600" y="3352800"/>
              <a:ext cx="45720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◊○</a:t>
              </a:r>
              <a:endParaRPr lang="he-IL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924800" y="2133600"/>
              <a:ext cx="45720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◊○</a:t>
              </a:r>
              <a:endParaRPr lang="he-IL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819400" y="3657600"/>
            <a:ext cx="6172200" cy="1512332"/>
            <a:chOff x="2819400" y="3657600"/>
            <a:chExt cx="6172200" cy="1512332"/>
          </a:xfrm>
        </p:grpSpPr>
        <p:sp>
          <p:nvSpPr>
            <p:cNvPr id="34" name="TextBox 33"/>
            <p:cNvSpPr txBox="1"/>
            <p:nvPr/>
          </p:nvSpPr>
          <p:spPr>
            <a:xfrm>
              <a:off x="2819400" y="3657600"/>
              <a:ext cx="45720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○x</a:t>
              </a:r>
              <a:endParaRPr lang="he-IL" dirty="0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3124200" y="3657600"/>
              <a:ext cx="5867400" cy="1512332"/>
              <a:chOff x="3124200" y="3657600"/>
              <a:chExt cx="5867400" cy="1512332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4038600" y="36576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/>
                  <a:t>y○</a:t>
                </a:r>
                <a:endParaRPr lang="he-IL" dirty="0"/>
              </a:p>
            </p:txBody>
          </p:sp>
          <p:grpSp>
            <p:nvGrpSpPr>
              <p:cNvPr id="60" name="Group 59"/>
              <p:cNvGrpSpPr/>
              <p:nvPr/>
            </p:nvGrpSpPr>
            <p:grpSpPr>
              <a:xfrm>
                <a:off x="3124200" y="3733800"/>
                <a:ext cx="5867400" cy="1436132"/>
                <a:chOff x="3124200" y="3733800"/>
                <a:chExt cx="5867400" cy="1436132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3124200" y="3962400"/>
                  <a:ext cx="457200" cy="762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flipV="1">
                  <a:off x="3581400" y="3962400"/>
                  <a:ext cx="533400" cy="762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Right Arrow 32"/>
                <p:cNvSpPr/>
                <p:nvPr/>
              </p:nvSpPr>
              <p:spPr>
                <a:xfrm>
                  <a:off x="4953000" y="4191000"/>
                  <a:ext cx="1066800" cy="381000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cxnSp>
              <p:nvCxnSpPr>
                <p:cNvPr id="37" name="Straight Connector 36"/>
                <p:cNvCxnSpPr/>
                <p:nvPr/>
              </p:nvCxnSpPr>
              <p:spPr>
                <a:xfrm flipH="1" flipV="1">
                  <a:off x="6400800" y="4038600"/>
                  <a:ext cx="457200" cy="762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flipV="1">
                  <a:off x="6858000" y="4038600"/>
                  <a:ext cx="533400" cy="762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flipV="1">
                  <a:off x="8305800" y="4038600"/>
                  <a:ext cx="0" cy="8382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" name="TextBox 43"/>
                <p:cNvSpPr txBox="1"/>
                <p:nvPr/>
              </p:nvSpPr>
              <p:spPr>
                <a:xfrm>
                  <a:off x="7162800" y="37338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dirty="0" smtClean="0"/>
                    <a:t>y</a:t>
                  </a:r>
                  <a:r>
                    <a:rPr lang="en-US" dirty="0" smtClean="0">
                      <a:solidFill>
                        <a:srgbClr val="FF0000"/>
                      </a:solidFill>
                    </a:rPr>
                    <a:t>∆</a:t>
                  </a:r>
                  <a:endParaRPr lang="he-IL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6248400" y="37338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dirty="0" smtClean="0"/>
                    <a:t>x</a:t>
                  </a:r>
                  <a:r>
                    <a:rPr lang="en-US" dirty="0" smtClean="0">
                      <a:solidFill>
                        <a:srgbClr val="FF0000"/>
                      </a:solidFill>
                    </a:rPr>
                    <a:t>◊</a:t>
                  </a:r>
                  <a:endParaRPr lang="he-IL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46" name="Straight Connector 45"/>
                <p:cNvCxnSpPr/>
                <p:nvPr/>
              </p:nvCxnSpPr>
              <p:spPr>
                <a:xfrm flipV="1">
                  <a:off x="8763000" y="4038600"/>
                  <a:ext cx="0" cy="8382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flipH="1" flipV="1">
                  <a:off x="6400800" y="4038600"/>
                  <a:ext cx="1371600" cy="8382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TextBox 47"/>
                <p:cNvSpPr txBox="1"/>
                <p:nvPr/>
              </p:nvSpPr>
              <p:spPr>
                <a:xfrm>
                  <a:off x="7543800" y="48006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∆◊</a:t>
                  </a:r>
                  <a:endParaRPr lang="he-IL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51" name="Straight Connector 50"/>
                <p:cNvCxnSpPr>
                  <a:endCxn id="44" idx="2"/>
                </p:cNvCxnSpPr>
                <p:nvPr/>
              </p:nvCxnSpPr>
              <p:spPr>
                <a:xfrm flipH="1" flipV="1">
                  <a:off x="7391400" y="4103132"/>
                  <a:ext cx="381000" cy="773668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TextBox 55"/>
                <p:cNvSpPr txBox="1"/>
                <p:nvPr/>
              </p:nvSpPr>
              <p:spPr>
                <a:xfrm>
                  <a:off x="8077200" y="48006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○◊</a:t>
                  </a:r>
                  <a:endParaRPr lang="he-IL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8534400" y="48006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∆○</a:t>
                  </a:r>
                  <a:endParaRPr lang="he-IL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8077200" y="37338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○◊</a:t>
                  </a:r>
                  <a:endParaRPr lang="he-IL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8534400" y="37338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0000"/>
                      </a:solidFill>
                    </a:rPr>
                    <a:t>∆○</a:t>
                  </a:r>
                  <a:endParaRPr lang="he-IL" dirty="0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building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j,j+1 already properly adjacent  </a:t>
            </a:r>
            <a:r>
              <a:rPr lang="en-US" dirty="0" smtClean="0"/>
              <a:t>Done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j, j+1 on different chromosomes: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O.W.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j,j+1 on same chromosome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j,j+1 reverse orientation:</a:t>
            </a:r>
          </a:p>
          <a:p>
            <a:pPr marL="514350" indent="-514350">
              <a:buFont typeface="+mj-lt"/>
              <a:buAutoNum type="arabicPeriod" startAt="3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O.W. </a:t>
            </a:r>
            <a:r>
              <a:rPr lang="en-US" dirty="0" smtClean="0">
                <a:sym typeface="Wingdings" pitchFamily="2" charset="2"/>
              </a:rPr>
              <a:t>j,j+1 same orientation 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endParaRPr lang="he-IL" dirty="0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55613" y="2743200"/>
          <a:ext cx="3636962" cy="933450"/>
        </p:xfrm>
        <a:graphic>
          <a:graphicData uri="http://schemas.openxmlformats.org/presentationml/2006/ole">
            <p:oleObj spid="_x0000_s5123" name="Equation" r:id="rId3" imgW="1485720" imgH="380880" progId="Equation.DSMT4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4953000" y="2743200"/>
          <a:ext cx="3729038" cy="933450"/>
        </p:xfrm>
        <a:graphic>
          <a:graphicData uri="http://schemas.openxmlformats.org/presentationml/2006/ole">
            <p:oleObj spid="_x0000_s5124" name="Equation" r:id="rId4" imgW="1523880" imgH="38088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67200" y="2895600"/>
            <a:ext cx="38664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or</a:t>
            </a:r>
            <a:endParaRPr lang="he-IL" dirty="0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5181600" y="4495800"/>
          <a:ext cx="2611437" cy="933450"/>
        </p:xfrm>
        <a:graphic>
          <a:graphicData uri="http://schemas.openxmlformats.org/presentationml/2006/ole">
            <p:oleObj spid="_x0000_s5125" name="Equation" r:id="rId5" imgW="1066680" imgH="380880" progId="Equation.DSMT4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5608638" y="5638800"/>
          <a:ext cx="3359150" cy="590550"/>
        </p:xfrm>
        <a:graphic>
          <a:graphicData uri="http://schemas.openxmlformats.org/presentationml/2006/ole">
            <p:oleObj spid="_x0000_s5126" name="Equation" r:id="rId6" imgW="1371600" imgH="241200" progId="Equation.DSMT4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5486400" y="152400"/>
          <a:ext cx="3581400" cy="434647"/>
        </p:xfrm>
        <a:graphic>
          <a:graphicData uri="http://schemas.openxmlformats.org/presentationml/2006/ole">
            <p:oleObj spid="_x0000_s5127" name="Equation" r:id="rId7" imgW="20952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building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m+1 on different chromosome: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O.W.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m+1 same chromosome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m+1 reverse orientation</a:t>
            </a:r>
            <a:endParaRPr lang="he-IL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066800" y="2209800"/>
          <a:ext cx="5781676" cy="931862"/>
        </p:xfrm>
        <a:graphic>
          <a:graphicData uri="http://schemas.openxmlformats.org/presentationml/2006/ole">
            <p:oleObj spid="_x0000_s6146" name="Equation" r:id="rId3" imgW="2361960" imgH="380880" progId="Equation.DSMT4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050925" y="3124200"/>
          <a:ext cx="5316538" cy="931863"/>
        </p:xfrm>
        <a:graphic>
          <a:graphicData uri="http://schemas.openxmlformats.org/presentationml/2006/ole">
            <p:oleObj spid="_x0000_s6147" name="Equation" r:id="rId4" imgW="2171520" imgH="380880" progId="Equation.DSMT4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219200" y="5011738"/>
          <a:ext cx="4662488" cy="931862"/>
        </p:xfrm>
        <a:graphic>
          <a:graphicData uri="http://schemas.openxmlformats.org/presentationml/2006/ole">
            <p:oleObj spid="_x0000_s6148" name="Equation" r:id="rId5" imgW="1904760" imgH="380880" progId="Equation.DSMT4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1420813" y="5926137"/>
          <a:ext cx="4259262" cy="931863"/>
        </p:xfrm>
        <a:graphic>
          <a:graphicData uri="http://schemas.openxmlformats.org/presentationml/2006/ole">
            <p:oleObj spid="_x0000_s6149" name="Equation" r:id="rId6" imgW="1739880" imgH="380880" progId="Equation.DSMT4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9372600" y="4876800"/>
          <a:ext cx="4662488" cy="931862"/>
        </p:xfrm>
        <a:graphic>
          <a:graphicData uri="http://schemas.openxmlformats.org/presentationml/2006/ole">
            <p:oleObj spid="_x0000_s6150" name="Equation" r:id="rId7" imgW="1904760" imgH="380880" progId="Equation.DSMT4">
              <p:embed/>
            </p:oleObj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9574213" y="5791200"/>
          <a:ext cx="4259262" cy="931862"/>
        </p:xfrm>
        <a:graphic>
          <a:graphicData uri="http://schemas.openxmlformats.org/presentationml/2006/ole">
            <p:oleObj spid="_x0000_s6151" name="Equation" r:id="rId8" imgW="1739880" imgH="380880" progId="Equation.DSMT4">
              <p:embed/>
            </p:oleObj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5486400" y="152400"/>
          <a:ext cx="3581400" cy="434975"/>
        </p:xfrm>
        <a:graphic>
          <a:graphicData uri="http://schemas.openxmlformats.org/presentationml/2006/ole">
            <p:oleObj spid="_x0000_s6152" name="Equation" r:id="rId9" imgW="20952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DCJ model and solution</a:t>
            </a:r>
          </a:p>
          <a:p>
            <a:r>
              <a:rPr lang="en-US" dirty="0" smtClean="0"/>
              <a:t>Restricted DCJ model</a:t>
            </a:r>
          </a:p>
          <a:p>
            <a:r>
              <a:rPr lang="en-US" dirty="0" smtClean="0"/>
              <a:t>Restricted DCJ sorting</a:t>
            </a:r>
          </a:p>
          <a:p>
            <a:r>
              <a:rPr lang="en-US" dirty="0" smtClean="0"/>
              <a:t>DCJ halving problem</a:t>
            </a:r>
          </a:p>
          <a:p>
            <a:r>
              <a:rPr lang="en-US" dirty="0" smtClean="0"/>
              <a:t>Restricted DCJ halving </a:t>
            </a:r>
          </a:p>
          <a:p>
            <a:r>
              <a:rPr lang="en-US" dirty="0" smtClean="0"/>
              <a:t>Restricted DCJ median</a:t>
            </a: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building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m,m+1 same orientation</a:t>
            </a:r>
          </a:p>
          <a:p>
            <a:pPr marL="514350" indent="-514350">
              <a:buFont typeface="+mj-lt"/>
              <a:buAutoNum type="arabicPeriod" startAt="6"/>
            </a:pPr>
            <a:endParaRPr lang="en-US" dirty="0" smtClean="0"/>
          </a:p>
          <a:p>
            <a:pPr marL="514350" indent="-514350">
              <a:buFont typeface="+mj-lt"/>
              <a:buAutoNum type="arabicPeriod" startAt="6"/>
            </a:pPr>
            <a:endParaRPr lang="he-IL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836613" y="2330450"/>
          <a:ext cx="4724400" cy="995363"/>
        </p:xfrm>
        <a:graphic>
          <a:graphicData uri="http://schemas.openxmlformats.org/presentationml/2006/ole">
            <p:oleObj spid="_x0000_s7170" name="Equation" r:id="rId3" imgW="1930320" imgH="406080" progId="Equation.DSMT4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762000" y="3810000"/>
          <a:ext cx="4943475" cy="995362"/>
        </p:xfrm>
        <a:graphic>
          <a:graphicData uri="http://schemas.openxmlformats.org/presentationml/2006/ole">
            <p:oleObj spid="_x0000_s7171" name="Equation" r:id="rId4" imgW="2019240" imgH="40608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90800" y="3429000"/>
            <a:ext cx="914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or</a:t>
            </a:r>
            <a:endParaRPr lang="he-IL" dirty="0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5486400" y="152400"/>
          <a:ext cx="3581400" cy="434975"/>
        </p:xfrm>
        <a:graphic>
          <a:graphicData uri="http://schemas.openxmlformats.org/presentationml/2006/ole">
            <p:oleObj spid="_x0000_s7172" name="Equation" r:id="rId5" imgW="20952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DS for permutations – Kaplan &amp; </a:t>
            </a:r>
            <a:r>
              <a:rPr lang="en-US" dirty="0" err="1" smtClean="0"/>
              <a:t>Verbin</a:t>
            </a:r>
            <a:r>
              <a:rPr lang="en-US" dirty="0" smtClean="0"/>
              <a:t> (2005)</a:t>
            </a:r>
          </a:p>
          <a:p>
            <a:r>
              <a:rPr lang="en-US" dirty="0" smtClean="0"/>
              <a:t>Balanced tree + additional information (marker, size, </a:t>
            </a:r>
            <a:r>
              <a:rPr lang="en-US" smtClean="0"/>
              <a:t>orientation flag, reverse </a:t>
            </a:r>
            <a:r>
              <a:rPr lang="en-US" dirty="0" smtClean="0"/>
              <a:t>flag, chromosome delimiters)</a:t>
            </a:r>
          </a:p>
          <a:p>
            <a:r>
              <a:rPr lang="en-US" dirty="0" smtClean="0"/>
              <a:t>Logarithmic time operations:</a:t>
            </a:r>
          </a:p>
          <a:p>
            <a:pPr lvl="1"/>
            <a:r>
              <a:rPr lang="en-US" dirty="0" smtClean="0"/>
              <a:t>Find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marker of a chromosome</a:t>
            </a:r>
          </a:p>
          <a:p>
            <a:pPr lvl="1"/>
            <a:r>
              <a:rPr lang="en-US" dirty="0" smtClean="0"/>
              <a:t>Find position of marker g</a:t>
            </a:r>
          </a:p>
          <a:p>
            <a:pPr lvl="1"/>
            <a:r>
              <a:rPr lang="en-US" dirty="0" smtClean="0"/>
              <a:t>Reverse operation</a:t>
            </a:r>
          </a:p>
          <a:p>
            <a:r>
              <a:rPr lang="en-US" dirty="0" smtClean="0"/>
              <a:t>Mimic DCJ using reversals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DCJ </a:t>
            </a:r>
            <a:r>
              <a:rPr lang="en-US" dirty="0" smtClean="0"/>
              <a:t>halving </a:t>
            </a:r>
            <a:r>
              <a:rPr lang="en-US" dirty="0" smtClean="0"/>
              <a:t>problem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Warren-</a:t>
            </a:r>
            <a:r>
              <a:rPr lang="en-US" dirty="0" err="1" smtClean="0"/>
              <a:t>Sankoff</a:t>
            </a:r>
            <a:r>
              <a:rPr lang="en-US" dirty="0" smtClean="0"/>
              <a:t> 2008, </a:t>
            </a:r>
            <a:r>
              <a:rPr lang="en-US" dirty="0" err="1" smtClean="0"/>
              <a:t>Mixtacki</a:t>
            </a:r>
            <a:r>
              <a:rPr lang="en-US" dirty="0" smtClean="0"/>
              <a:t> 2009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paralogous</a:t>
            </a:r>
            <a:r>
              <a:rPr lang="en-US" i="1" dirty="0" smtClean="0"/>
              <a:t> </a:t>
            </a:r>
            <a:r>
              <a:rPr lang="en-US" dirty="0" smtClean="0"/>
              <a:t>copies per marker</a:t>
            </a:r>
            <a:endParaRPr lang="en-US" i="1" baseline="-250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i="1" dirty="0" smtClean="0"/>
              <a:t>Perfectly</a:t>
            </a:r>
            <a:r>
              <a:rPr lang="en-US" dirty="0" smtClean="0"/>
              <a:t> duplicated genome A:</a:t>
            </a:r>
          </a:p>
          <a:p>
            <a:endParaRPr lang="en-US" dirty="0" smtClean="0"/>
          </a:p>
          <a:p>
            <a:r>
              <a:rPr lang="en-US" dirty="0" smtClean="0"/>
              <a:t>Alternative definition:</a:t>
            </a:r>
          </a:p>
          <a:p>
            <a:pPr lvl="1"/>
            <a:r>
              <a:rPr lang="en-US" dirty="0" smtClean="0"/>
              <a:t>Linear chromosome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Circular chromosome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i</a:t>
            </a:r>
            <a:r>
              <a:rPr lang="en-US" dirty="0" smtClean="0"/>
              <a:t> : </a:t>
            </a:r>
          </a:p>
          <a:p>
            <a:endParaRPr lang="he-IL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33425" y="3395663"/>
          <a:ext cx="4248150" cy="452437"/>
        </p:xfrm>
        <a:graphic>
          <a:graphicData uri="http://schemas.openxmlformats.org/presentationml/2006/ole">
            <p:oleObj spid="_x0000_s8194" name="Equation" r:id="rId3" imgW="1904760" imgH="203040" progId="Equation.DSMT4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5410200" y="3352800"/>
          <a:ext cx="2549525" cy="452437"/>
        </p:xfrm>
        <a:graphic>
          <a:graphicData uri="http://schemas.openxmlformats.org/presentationml/2006/ole">
            <p:oleObj spid="_x0000_s8195" name="Equation" r:id="rId4" imgW="1143000" imgH="203040" progId="Equation.DSMT4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4953000" y="4495800"/>
          <a:ext cx="2068512" cy="565150"/>
        </p:xfrm>
        <a:graphic>
          <a:graphicData uri="http://schemas.openxmlformats.org/presentationml/2006/ole">
            <p:oleObj spid="_x0000_s8197" name="Equation" r:id="rId5" imgW="927000" imgH="253800" progId="Equation.DSMT4">
              <p:embed/>
            </p:oleObj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3429000" y="5562600"/>
          <a:ext cx="5580062" cy="565150"/>
        </p:xfrm>
        <a:graphic>
          <a:graphicData uri="http://schemas.openxmlformats.org/presentationml/2006/ole">
            <p:oleObj spid="_x0000_s8198" name="Equation" r:id="rId6" imgW="2501640" imgH="25380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791200" y="1219200"/>
          <a:ext cx="3200400" cy="457200"/>
        </p:xfrm>
        <a:graphic>
          <a:graphicData uri="http://schemas.openxmlformats.org/presentationml/2006/ole">
            <p:oleObj spid="_x0000_s8200" name="Equation" r:id="rId7" imgW="1600200" imgH="228600" progId="Equation.DSMT4">
              <p:embed/>
            </p:oleObj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6172200" y="2133600"/>
          <a:ext cx="762000" cy="783771"/>
        </p:xfrm>
        <a:graphic>
          <a:graphicData uri="http://schemas.openxmlformats.org/presentationml/2006/ole">
            <p:oleObj spid="_x0000_s8201" name="Equation" r:id="rId8" imgW="44424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DCJ </a:t>
            </a:r>
            <a:r>
              <a:rPr lang="en-US" dirty="0" smtClean="0"/>
              <a:t>halving </a:t>
            </a:r>
            <a:r>
              <a:rPr lang="en-US" dirty="0" smtClean="0"/>
              <a:t>problem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Perfectly duplicated genome example: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Given </a:t>
            </a:r>
            <a:r>
              <a:rPr lang="el-GR" dirty="0" smtClean="0">
                <a:latin typeface="Cambria Math" pitchFamily="18" charset="0"/>
                <a:ea typeface="Cambria Math" pitchFamily="18" charset="0"/>
              </a:rPr>
              <a:t>Π</a:t>
            </a:r>
            <a:r>
              <a:rPr lang="en-US" dirty="0" smtClean="0"/>
              <a:t>, a duplicated genome, find a perfectly duplicated genome with minimal DCJ distance</a:t>
            </a:r>
            <a:endParaRPr lang="he-IL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09800"/>
            <a:ext cx="8839200" cy="2685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graph</a:t>
            </a:r>
            <a:endParaRPr lang="he-IL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819400"/>
            <a:ext cx="8843963" cy="46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276600"/>
            <a:ext cx="792391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295400"/>
            <a:ext cx="90798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DCJ having distance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DCJ halving distance:</a:t>
            </a:r>
          </a:p>
          <a:p>
            <a:pPr>
              <a:buNone/>
            </a:pPr>
            <a:r>
              <a:rPr lang="en-US" dirty="0" smtClean="0"/>
              <a:t>	EC – even cycles, OP – odd paths</a:t>
            </a:r>
          </a:p>
          <a:p>
            <a:endParaRPr lang="en-US" dirty="0" smtClean="0"/>
          </a:p>
          <a:p>
            <a:r>
              <a:rPr lang="en-US" dirty="0" smtClean="0"/>
              <a:t>Min distance perfectly duplicated genome in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O(n)</a:t>
            </a:r>
          </a:p>
          <a:p>
            <a:endParaRPr lang="en-US" dirty="0" smtClean="0"/>
          </a:p>
          <a:p>
            <a:endParaRPr lang="he-IL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419600" y="1371600"/>
          <a:ext cx="4581526" cy="1112268"/>
        </p:xfrm>
        <a:graphic>
          <a:graphicData uri="http://schemas.openxmlformats.org/presentationml/2006/ole">
            <p:oleObj spid="_x0000_s11266" name="Equation" r:id="rId3" imgW="213336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Restricted DCJ halving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 </a:t>
            </a:r>
            <a:r>
              <a:rPr lang="en-US" dirty="0" err="1" smtClean="0"/>
              <a:t>multilinear</a:t>
            </a:r>
            <a:r>
              <a:rPr lang="en-US" dirty="0" smtClean="0"/>
              <a:t> perfectly duplicated genome with min distance</a:t>
            </a:r>
          </a:p>
          <a:p>
            <a:endParaRPr lang="en-US" dirty="0" smtClean="0"/>
          </a:p>
          <a:p>
            <a:r>
              <a:rPr lang="en-US" dirty="0" smtClean="0"/>
              <a:t>Find unrestricted DCJ halving genome</a:t>
            </a:r>
          </a:p>
          <a:p>
            <a:r>
              <a:rPr lang="en-US" dirty="0" smtClean="0"/>
              <a:t>Transform to </a:t>
            </a:r>
            <a:r>
              <a:rPr lang="en-US" dirty="0" err="1" smtClean="0"/>
              <a:t>multilinear</a:t>
            </a:r>
            <a:r>
              <a:rPr lang="en-US" dirty="0" smtClean="0"/>
              <a:t> while preserving distance</a:t>
            </a:r>
          </a:p>
          <a:p>
            <a:r>
              <a:rPr lang="en-US" dirty="0" smtClean="0"/>
              <a:t>Particular scenario in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O(n*log(n))</a:t>
            </a:r>
            <a:r>
              <a:rPr lang="en-US" dirty="0" smtClean="0"/>
              <a:t> 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Restricted DCJ halving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Let: </a:t>
            </a:r>
            <a:r>
              <a:rPr lang="el-GR" dirty="0" smtClean="0">
                <a:latin typeface="Cambria Math" pitchFamily="18" charset="0"/>
                <a:ea typeface="Cambria Math" pitchFamily="18" charset="0"/>
              </a:rPr>
              <a:t>Π</a:t>
            </a:r>
            <a:r>
              <a:rPr lang="en-US" dirty="0" smtClean="0"/>
              <a:t> – original genome, </a:t>
            </a:r>
            <a:r>
              <a:rPr lang="el-GR" dirty="0" smtClean="0">
                <a:latin typeface="Cambria Math" pitchFamily="18" charset="0"/>
                <a:ea typeface="Cambria Math" pitchFamily="18" charset="0"/>
              </a:rPr>
              <a:t>Φ</a:t>
            </a:r>
            <a:r>
              <a:rPr lang="en-US" dirty="0" smtClean="0"/>
              <a:t>- unrestricted perfectly duplicated genome </a:t>
            </a:r>
          </a:p>
          <a:p>
            <a:r>
              <a:rPr lang="en-US" dirty="0" smtClean="0"/>
              <a:t>Add </a:t>
            </a:r>
            <a:r>
              <a:rPr lang="en-US" dirty="0" err="1" smtClean="0"/>
              <a:t>paralogous</a:t>
            </a:r>
            <a:r>
              <a:rPr lang="en-US" dirty="0" smtClean="0"/>
              <a:t> caps</a:t>
            </a:r>
          </a:p>
          <a:p>
            <a:r>
              <a:rPr lang="en-US" i="1" dirty="0" smtClean="0"/>
              <a:t>Integrating</a:t>
            </a:r>
            <a:r>
              <a:rPr lang="en-US" dirty="0" smtClean="0"/>
              <a:t> adjacency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{x,y}</a:t>
            </a:r>
            <a:r>
              <a:rPr lang="en-US" dirty="0" smtClean="0"/>
              <a:t> in </a:t>
            </a:r>
            <a:r>
              <a:rPr lang="el-GR" dirty="0" smtClean="0">
                <a:latin typeface="Cambria Math" pitchFamily="18" charset="0"/>
                <a:ea typeface="Cambria Math" pitchFamily="18" charset="0"/>
              </a:rPr>
              <a:t>Π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dirty="0" smtClean="0"/>
              <a:t> in linear </a:t>
            </a:r>
            <a:r>
              <a:rPr lang="en-US" dirty="0" err="1" smtClean="0"/>
              <a:t>chro</a:t>
            </a:r>
            <a:r>
              <a:rPr lang="en-US" dirty="0" smtClean="0"/>
              <a:t>. and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dirty="0" smtClean="0"/>
              <a:t> in circular </a:t>
            </a:r>
            <a:r>
              <a:rPr lang="en-US" dirty="0" err="1" smtClean="0"/>
              <a:t>chro</a:t>
            </a:r>
            <a:r>
              <a:rPr lang="en-US" dirty="0" smtClean="0"/>
              <a:t>. in </a:t>
            </a:r>
            <a:r>
              <a:rPr lang="el-GR" dirty="0" smtClean="0">
                <a:latin typeface="Cambria Math" pitchFamily="18" charset="0"/>
                <a:ea typeface="Cambria Math" pitchFamily="18" charset="0"/>
              </a:rPr>
              <a:t>Φ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{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x,p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},{</a:t>
            </a:r>
            <a:r>
              <a:rPr lang="en-US" dirty="0" err="1" smtClean="0">
                <a:latin typeface="Cambria Math" pitchFamily="18" charset="0"/>
                <a:ea typeface="Cambria Math" pitchFamily="18" charset="0"/>
              </a:rPr>
              <a:t>y,q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} </a:t>
            </a:r>
            <a:r>
              <a:rPr lang="en-US" dirty="0" smtClean="0"/>
              <a:t>in </a:t>
            </a:r>
            <a:r>
              <a:rPr lang="el-GR" dirty="0" smtClean="0">
                <a:latin typeface="Cambria Math" pitchFamily="18" charset="0"/>
                <a:ea typeface="Cambria Math" pitchFamily="18" charset="0"/>
              </a:rPr>
              <a:t>Φ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,</a:t>
            </a:r>
            <a:r>
              <a:rPr lang="en-US" dirty="0" smtClean="0"/>
              <a:t> replace: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47799" y="5029200"/>
          <a:ext cx="4807323" cy="1143000"/>
        </p:xfrm>
        <a:graphic>
          <a:graphicData uri="http://schemas.openxmlformats.org/presentationml/2006/ole">
            <p:oleObj spid="_x0000_s12290" name="Equation" r:id="rId3" imgW="181584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adjacency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476500"/>
            <a:ext cx="76962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2895600" y="1600200"/>
          <a:ext cx="4806950" cy="1143000"/>
        </p:xfrm>
        <a:graphic>
          <a:graphicData uri="http://schemas.openxmlformats.org/presentationml/2006/ole">
            <p:oleObj spid="_x0000_s13315" name="Equation" r:id="rId4" imgW="181584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adjacency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Preserving distance</a:t>
            </a:r>
          </a:p>
          <a:p>
            <a:r>
              <a:rPr lang="en-US" dirty="0" smtClean="0"/>
              <a:t>Still perfectly duplicated genome</a:t>
            </a:r>
          </a:p>
          <a:p>
            <a:r>
              <a:rPr lang="en-US" dirty="0" smtClean="0"/>
              <a:t>Linear time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During evolution, genomes undergo large-scale mutation:</a:t>
            </a:r>
          </a:p>
          <a:p>
            <a:pPr lvl="1"/>
            <a:r>
              <a:rPr lang="en-US" dirty="0" smtClean="0"/>
              <a:t>Reversals</a:t>
            </a:r>
          </a:p>
          <a:p>
            <a:pPr lvl="1"/>
            <a:r>
              <a:rPr lang="en-US" dirty="0" smtClean="0"/>
              <a:t>Translocations</a:t>
            </a:r>
          </a:p>
          <a:p>
            <a:pPr lvl="1"/>
            <a:r>
              <a:rPr lang="en-US" dirty="0" smtClean="0"/>
              <a:t>Chromosome fusion</a:t>
            </a:r>
          </a:p>
          <a:p>
            <a:pPr lvl="1"/>
            <a:r>
              <a:rPr lang="en-US" dirty="0" smtClean="0"/>
              <a:t>Chromosome fission</a:t>
            </a:r>
          </a:p>
          <a:p>
            <a:pPr lvl="1"/>
            <a:r>
              <a:rPr lang="en-US" dirty="0" smtClean="0"/>
              <a:t>Block interchanges</a:t>
            </a:r>
          </a:p>
          <a:p>
            <a:pPr lvl="1"/>
            <a:r>
              <a:rPr lang="en-US" dirty="0" smtClean="0"/>
              <a:t>Duplications</a:t>
            </a:r>
          </a:p>
          <a:p>
            <a:pPr lvl="1"/>
            <a:r>
              <a:rPr lang="en-US" dirty="0" smtClean="0"/>
              <a:t>Deletions</a:t>
            </a:r>
          </a:p>
          <a:p>
            <a:pPr lvl="1"/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DCJ median problem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Reconstruct common ancestor of </a:t>
            </a:r>
            <a:r>
              <a:rPr lang="el-GR" dirty="0" smtClean="0">
                <a:latin typeface="Cambria Math" pitchFamily="18" charset="0"/>
                <a:ea typeface="Cambria Math" pitchFamily="18" charset="0"/>
              </a:rPr>
              <a:t>Π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,</a:t>
            </a:r>
            <a:r>
              <a:rPr lang="el-GR" dirty="0" smtClean="0">
                <a:latin typeface="Cambria Math" pitchFamily="18" charset="0"/>
                <a:ea typeface="Cambria Math" pitchFamily="18" charset="0"/>
              </a:rPr>
              <a:t> Γ</a:t>
            </a:r>
            <a:r>
              <a:rPr lang="en-US" dirty="0" smtClean="0"/>
              <a:t> </a:t>
            </a:r>
          </a:p>
          <a:p>
            <a:r>
              <a:rPr lang="en-US" dirty="0" smtClean="0"/>
              <a:t>Distance is not enough</a:t>
            </a:r>
          </a:p>
          <a:p>
            <a:r>
              <a:rPr lang="en-US" dirty="0" smtClean="0"/>
              <a:t>Add </a:t>
            </a:r>
            <a:r>
              <a:rPr lang="en-US" dirty="0" err="1" smtClean="0"/>
              <a:t>outgroup</a:t>
            </a:r>
            <a:r>
              <a:rPr lang="en-US" dirty="0" smtClean="0"/>
              <a:t> </a:t>
            </a:r>
            <a:r>
              <a:rPr lang="en-US" dirty="0" err="1" smtClean="0"/>
              <a:t>specy</a:t>
            </a:r>
            <a:r>
              <a:rPr lang="en-US" dirty="0" smtClean="0"/>
              <a:t> </a:t>
            </a:r>
            <a:r>
              <a:rPr lang="el-GR" dirty="0" smtClean="0">
                <a:latin typeface="Cambria Math" pitchFamily="18" charset="0"/>
                <a:ea typeface="Cambria Math" pitchFamily="18" charset="0"/>
              </a:rPr>
              <a:t>Φ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dirty="0" smtClean="0"/>
              <a:t>Find a median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/>
              <a:t> with minimal distance:</a:t>
            </a:r>
            <a:endParaRPr lang="he-IL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52525" y="3924300"/>
          <a:ext cx="6457950" cy="685800"/>
        </p:xfrm>
        <a:graphic>
          <a:graphicData uri="http://schemas.openxmlformats.org/presentationml/2006/ole">
            <p:oleObj spid="_x0000_s14338" name="Equation" r:id="rId3" imgW="2869920" imgH="304560" progId="Equation.DSMT4">
              <p:embed/>
            </p:oleObj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2438400" y="5410200"/>
            <a:ext cx="60960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3048000" y="5410200"/>
            <a:ext cx="457200" cy="990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048000" y="4953000"/>
            <a:ext cx="30480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3352800" y="4953000"/>
            <a:ext cx="685800" cy="1371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09800" y="6400800"/>
            <a:ext cx="3810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l-GR" dirty="0" smtClean="0">
                <a:latin typeface="Cambria Math" pitchFamily="18" charset="0"/>
                <a:ea typeface="Cambria Math" pitchFamily="18" charset="0"/>
              </a:rPr>
              <a:t>Π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3276600" y="6400800"/>
            <a:ext cx="3810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l-GR" dirty="0" smtClean="0">
                <a:latin typeface="Cambria Math" pitchFamily="18" charset="0"/>
                <a:ea typeface="Cambria Math" pitchFamily="18" charset="0"/>
              </a:rPr>
              <a:t>Γ</a:t>
            </a:r>
            <a:endParaRPr lang="he-IL" dirty="0"/>
          </a:p>
        </p:txBody>
      </p:sp>
      <p:sp>
        <p:nvSpPr>
          <p:cNvPr id="17" name="Rectangle 16"/>
          <p:cNvSpPr/>
          <p:nvPr/>
        </p:nvSpPr>
        <p:spPr>
          <a:xfrm>
            <a:off x="3886200" y="6400800"/>
            <a:ext cx="365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Cambria Math" pitchFamily="18" charset="0"/>
                <a:ea typeface="Cambria Math" pitchFamily="18" charset="0"/>
              </a:rPr>
              <a:t>Φ</a:t>
            </a:r>
            <a:endParaRPr lang="he-IL" dirty="0"/>
          </a:p>
        </p:txBody>
      </p:sp>
      <p:sp>
        <p:nvSpPr>
          <p:cNvPr id="18" name="Rectangle 17"/>
          <p:cNvSpPr/>
          <p:nvPr/>
        </p:nvSpPr>
        <p:spPr>
          <a:xfrm>
            <a:off x="2667000" y="5105400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Restricted DCJ median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DCJ median for </a:t>
            </a:r>
            <a:r>
              <a:rPr lang="en-US" dirty="0" err="1" smtClean="0"/>
              <a:t>unilinear</a:t>
            </a:r>
            <a:r>
              <a:rPr lang="en-US" dirty="0" smtClean="0"/>
              <a:t> </a:t>
            </a:r>
            <a:r>
              <a:rPr lang="en-US" dirty="0" err="1" smtClean="0"/>
              <a:t>chro</a:t>
            </a:r>
            <a:r>
              <a:rPr lang="en-US" dirty="0" smtClean="0"/>
              <a:t>. is NP-hard – </a:t>
            </a:r>
            <a:r>
              <a:rPr lang="en-US" dirty="0" err="1" smtClean="0"/>
              <a:t>Caprara</a:t>
            </a:r>
            <a:r>
              <a:rPr lang="en-US" dirty="0" smtClean="0"/>
              <a:t> 2003</a:t>
            </a:r>
          </a:p>
          <a:p>
            <a:r>
              <a:rPr lang="en-US" dirty="0" smtClean="0"/>
              <a:t>Let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l-GR" dirty="0" smtClean="0">
                <a:latin typeface="Cambria Math" pitchFamily="18" charset="0"/>
                <a:ea typeface="Cambria Math" pitchFamily="18" charset="0"/>
              </a:rPr>
              <a:t>Π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,</a:t>
            </a:r>
            <a:r>
              <a:rPr lang="el-GR" dirty="0" smtClean="0">
                <a:latin typeface="Cambria Math" pitchFamily="18" charset="0"/>
                <a:ea typeface="Cambria Math" pitchFamily="18" charset="0"/>
              </a:rPr>
              <a:t> Π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,</a:t>
            </a:r>
            <a:r>
              <a:rPr lang="el-GR" dirty="0" smtClean="0">
                <a:latin typeface="Cambria Math" pitchFamily="18" charset="0"/>
                <a:ea typeface="Cambria Math" pitchFamily="18" charset="0"/>
              </a:rPr>
              <a:t> Π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/>
              <a:t>  </a:t>
            </a:r>
            <a:r>
              <a:rPr lang="en-US" dirty="0" err="1" smtClean="0"/>
              <a:t>unilinear</a:t>
            </a:r>
            <a:r>
              <a:rPr lang="en-US" dirty="0" smtClean="0"/>
              <a:t> </a:t>
            </a:r>
            <a:r>
              <a:rPr lang="en-US" dirty="0" err="1" smtClean="0"/>
              <a:t>chro</a:t>
            </a:r>
            <a:r>
              <a:rPr lang="en-US" dirty="0" smtClean="0"/>
              <a:t>., </a:t>
            </a:r>
            <a:r>
              <a:rPr lang="el-GR" dirty="0" smtClean="0">
                <a:latin typeface="Cambria Math" pitchFamily="18" charset="0"/>
                <a:ea typeface="Cambria Math" pitchFamily="18" charset="0"/>
              </a:rPr>
              <a:t>Π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/>
              <a:t> </a:t>
            </a:r>
            <a:r>
              <a:rPr lang="en-US" dirty="0" err="1" smtClean="0"/>
              <a:t>multilinear</a:t>
            </a:r>
            <a:r>
              <a:rPr lang="en-US" dirty="0" smtClean="0"/>
              <a:t> </a:t>
            </a:r>
            <a:r>
              <a:rPr lang="en-US" dirty="0" err="1" smtClean="0"/>
              <a:t>chro</a:t>
            </a:r>
            <a:r>
              <a:rPr lang="en-US" dirty="0" smtClean="0"/>
              <a:t>. median genome</a:t>
            </a:r>
          </a:p>
          <a:p>
            <a:r>
              <a:rPr lang="en-US" dirty="0" smtClean="0"/>
              <a:t>Fuse </a:t>
            </a:r>
            <a:r>
              <a:rPr lang="el-GR" dirty="0" smtClean="0">
                <a:latin typeface="Cambria Math" pitchFamily="18" charset="0"/>
                <a:ea typeface="Cambria Math" pitchFamily="18" charset="0"/>
              </a:rPr>
              <a:t>Π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M </a:t>
            </a:r>
            <a:r>
              <a:rPr lang="en-US" dirty="0" smtClean="0"/>
              <a:t>telomeres into single </a:t>
            </a:r>
            <a:r>
              <a:rPr lang="en-US" dirty="0" err="1" smtClean="0"/>
              <a:t>chro</a:t>
            </a:r>
            <a:r>
              <a:rPr lang="en-US" dirty="0" smtClean="0"/>
              <a:t>. </a:t>
            </a:r>
            <a:r>
              <a:rPr lang="el-GR" dirty="0" smtClean="0">
                <a:latin typeface="Cambria Math" pitchFamily="18" charset="0"/>
                <a:ea typeface="Cambria Math" pitchFamily="18" charset="0"/>
              </a:rPr>
              <a:t>Π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’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dirty="0" smtClean="0"/>
          </a:p>
          <a:p>
            <a:r>
              <a:rPr lang="en-US" dirty="0" smtClean="0"/>
              <a:t>2 linear </a:t>
            </a:r>
            <a:r>
              <a:rPr lang="en-US" dirty="0" err="1" smtClean="0"/>
              <a:t>chro</a:t>
            </a:r>
            <a:r>
              <a:rPr lang="en-US" dirty="0" smtClean="0"/>
              <a:t>. can be joined in 4 ways</a:t>
            </a:r>
          </a:p>
          <a:p>
            <a:r>
              <a:rPr lang="en-US" dirty="0" smtClean="0"/>
              <a:t>In AG(</a:t>
            </a:r>
            <a:r>
              <a:rPr lang="el-GR" dirty="0" smtClean="0">
                <a:latin typeface="Cambria Math" pitchFamily="18" charset="0"/>
                <a:ea typeface="Cambria Math" pitchFamily="18" charset="0"/>
              </a:rPr>
              <a:t>Π</a:t>
            </a:r>
            <a:r>
              <a:rPr lang="en-US" baseline="-25000" dirty="0" err="1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dirty="0" smtClean="0"/>
              <a:t>,</a:t>
            </a:r>
            <a:r>
              <a:rPr lang="el-GR" dirty="0" smtClean="0">
                <a:latin typeface="Cambria Math" pitchFamily="18" charset="0"/>
                <a:ea typeface="Cambria Math" pitchFamily="18" charset="0"/>
              </a:rPr>
              <a:t>Π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 smtClean="0"/>
              <a:t>) at most 2 odd paths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Restricted DCJ median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Telomeres in different even paths </a:t>
            </a:r>
            <a:r>
              <a:rPr lang="en-US" dirty="0" smtClean="0">
                <a:sym typeface="Wingdings" pitchFamily="2" charset="2"/>
              </a:rPr>
              <a:t> ∆d=0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Telomeres in same even path  ∆d=-1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Telomeres in different odd paths  ∆d=+1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ym typeface="Wingdings" pitchFamily="2" charset="2"/>
            </a:endParaRPr>
          </a:p>
          <a:p>
            <a:pPr marL="514350" indent="-514350"/>
            <a:r>
              <a:rPr lang="en-US" dirty="0" smtClean="0"/>
              <a:t>Case 3 can happen once</a:t>
            </a:r>
          </a:p>
          <a:p>
            <a:pPr marL="514350" indent="-514350"/>
            <a:r>
              <a:rPr lang="en-US" dirty="0" smtClean="0"/>
              <a:t>Can always fuse linear </a:t>
            </a:r>
            <a:r>
              <a:rPr lang="en-US" dirty="0" err="1" smtClean="0"/>
              <a:t>chro</a:t>
            </a:r>
            <a:r>
              <a:rPr lang="en-US" dirty="0" smtClean="0"/>
              <a:t>. and improve distance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Restricted DCJ model is more realistic</a:t>
            </a:r>
          </a:p>
          <a:p>
            <a:r>
              <a:rPr lang="en-US" dirty="0" smtClean="0"/>
              <a:t>Adds block exchange operation</a:t>
            </a:r>
          </a:p>
          <a:p>
            <a:r>
              <a:rPr lang="en-US" dirty="0" smtClean="0"/>
              <a:t>Distance is the same as unrestricted</a:t>
            </a:r>
          </a:p>
          <a:p>
            <a:r>
              <a:rPr lang="en-US" dirty="0" err="1" smtClean="0"/>
              <a:t>da</a:t>
            </a:r>
            <a:r>
              <a:rPr lang="en-US" dirty="0" smtClean="0"/>
              <a:t> Silva </a:t>
            </a:r>
            <a:r>
              <a:rPr lang="en-US" i="1" dirty="0" smtClean="0"/>
              <a:t>et al</a:t>
            </a:r>
            <a:r>
              <a:rPr lang="en-US" dirty="0" smtClean="0"/>
              <a:t>. 2012 added </a:t>
            </a:r>
            <a:r>
              <a:rPr lang="en-US" dirty="0" err="1" smtClean="0"/>
              <a:t>indel</a:t>
            </a:r>
            <a:r>
              <a:rPr lang="en-US" dirty="0" smtClean="0"/>
              <a:t> to model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81200"/>
            <a:ext cx="861060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1981200" y="3124200"/>
            <a:ext cx="838200" cy="3810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71600" y="2819400"/>
            <a:ext cx="1066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Reversal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7924800" y="3810000"/>
            <a:ext cx="1066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Fission</a:t>
            </a:r>
            <a:endParaRPr lang="he-IL" dirty="0"/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 flipV="1">
            <a:off x="6248400" y="3581400"/>
            <a:ext cx="1676400" cy="41326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438400" y="4114800"/>
            <a:ext cx="175260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191000" y="3886200"/>
            <a:ext cx="1295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Block interchange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DCJ model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Yancopoulos</a:t>
            </a:r>
            <a:r>
              <a:rPr lang="en-US" dirty="0" smtClean="0"/>
              <a:t> </a:t>
            </a:r>
            <a:r>
              <a:rPr lang="en-US" i="1" dirty="0" smtClean="0"/>
              <a:t>et al.</a:t>
            </a:r>
            <a:r>
              <a:rPr lang="en-US" dirty="0" smtClean="0"/>
              <a:t> 2005.</a:t>
            </a:r>
          </a:p>
          <a:p>
            <a:endParaRPr lang="en-US" dirty="0" smtClean="0"/>
          </a:p>
          <a:p>
            <a:r>
              <a:rPr lang="en-US" dirty="0" smtClean="0"/>
              <a:t>A unifying view of genome rearrangements.</a:t>
            </a:r>
          </a:p>
          <a:p>
            <a:pPr lvl="1"/>
            <a:r>
              <a:rPr lang="en-US" dirty="0" smtClean="0"/>
              <a:t>Anne Bergeron, Julia </a:t>
            </a:r>
            <a:r>
              <a:rPr lang="en-US" dirty="0" err="1" smtClean="0"/>
              <a:t>Mixtacki</a:t>
            </a:r>
            <a:r>
              <a:rPr lang="en-US" dirty="0" smtClean="0"/>
              <a:t>, and Jens </a:t>
            </a:r>
            <a:r>
              <a:rPr lang="en-US" dirty="0" err="1" smtClean="0"/>
              <a:t>Stoye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Given 2 genomes A and B (no duplications), find a shortest sequence of rearrangement operations that transforms A into 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Gene</a:t>
            </a:r>
            <a:r>
              <a:rPr lang="en-US" dirty="0" smtClean="0"/>
              <a:t> – oriented DNA sequence from tail (5’) and to head (3’).</a:t>
            </a:r>
          </a:p>
          <a:p>
            <a:r>
              <a:rPr lang="en-US" dirty="0" smtClean="0"/>
              <a:t>For gene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dirty="0" smtClean="0"/>
              <a:t>: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dirty="0" smtClean="0"/>
              <a:t> - tail and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</a:rPr>
              <a:t>h</a:t>
            </a:r>
            <a:r>
              <a:rPr lang="en-US" i="1" dirty="0" smtClean="0"/>
              <a:t> </a:t>
            </a:r>
            <a:r>
              <a:rPr lang="en-US" dirty="0" smtClean="0"/>
              <a:t>- head.</a:t>
            </a:r>
          </a:p>
          <a:p>
            <a:r>
              <a:rPr lang="en-US" i="1" dirty="0" smtClean="0"/>
              <a:t>adjacency</a:t>
            </a:r>
            <a:r>
              <a:rPr lang="en-US" dirty="0" smtClean="0"/>
              <a:t> of 2 consecutive genes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dirty="0" smtClean="0"/>
              <a:t> and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b</a:t>
            </a:r>
            <a:r>
              <a:rPr lang="en-US" dirty="0" smtClean="0"/>
              <a:t>, depends on their orientation:</a:t>
            </a:r>
          </a:p>
          <a:p>
            <a:endParaRPr lang="en-US" dirty="0" smtClean="0"/>
          </a:p>
          <a:p>
            <a:r>
              <a:rPr lang="en-US" dirty="0" smtClean="0"/>
              <a:t>Extremity that is not adjacent to any other gene is called a </a:t>
            </a:r>
            <a:r>
              <a:rPr lang="en-US" i="1" dirty="0" smtClean="0"/>
              <a:t>telomere</a:t>
            </a:r>
            <a:r>
              <a:rPr lang="en-US" dirty="0" smtClean="0"/>
              <a:t>, represented by a singleton set : {a</a:t>
            </a:r>
            <a:r>
              <a:rPr lang="en-US" baseline="-25000" dirty="0" smtClean="0"/>
              <a:t>t</a:t>
            </a:r>
            <a:r>
              <a:rPr lang="en-US" dirty="0" smtClean="0"/>
              <a:t>} or {a</a:t>
            </a:r>
            <a:r>
              <a:rPr lang="en-US" baseline="-25000" dirty="0" smtClean="0"/>
              <a:t>h</a:t>
            </a:r>
            <a:r>
              <a:rPr lang="en-US" dirty="0" smtClean="0"/>
              <a:t>}.</a:t>
            </a:r>
          </a:p>
          <a:p>
            <a:endParaRPr lang="he-I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199" y="3962400"/>
            <a:ext cx="465512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genome</a:t>
            </a:r>
            <a:r>
              <a:rPr lang="en-US" dirty="0" smtClean="0"/>
              <a:t> is a set of adjacencies and telomeres such that the tail or the head of any gene appears in exactly one adjacency or telomere.</a:t>
            </a:r>
          </a:p>
          <a:p>
            <a:r>
              <a:rPr lang="en-US" dirty="0" smtClean="0"/>
              <a:t>Chromosomes are either </a:t>
            </a:r>
            <a:r>
              <a:rPr lang="en-US" i="1" dirty="0" smtClean="0"/>
              <a:t>linear</a:t>
            </a:r>
            <a:r>
              <a:rPr lang="en-US" dirty="0" smtClean="0"/>
              <a:t> (bounded by two telomeres) or </a:t>
            </a:r>
            <a:r>
              <a:rPr lang="en-US" i="1" dirty="0" smtClean="0"/>
              <a:t>circular</a:t>
            </a:r>
            <a:r>
              <a:rPr lang="en-US" dirty="0" smtClean="0"/>
              <a:t> (no telomere).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Genome example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76400"/>
            <a:ext cx="47720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02484"/>
            <a:ext cx="9144000" cy="555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4724400"/>
            <a:ext cx="8991600" cy="108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DCJ operation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A: {</a:t>
            </a:r>
            <a:r>
              <a:rPr lang="en-US" dirty="0" err="1" smtClean="0"/>
              <a:t>p,q</a:t>
            </a:r>
            <a:r>
              <a:rPr lang="en-US" dirty="0" smtClean="0"/>
              <a:t>},{</a:t>
            </a:r>
            <a:r>
              <a:rPr lang="en-US" dirty="0" err="1" smtClean="0"/>
              <a:t>r,s</a:t>
            </a:r>
            <a:r>
              <a:rPr lang="en-US" dirty="0" smtClean="0"/>
              <a:t>}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{</a:t>
            </a:r>
            <a:r>
              <a:rPr lang="en-US" dirty="0" err="1" smtClean="0"/>
              <a:t>p,r</a:t>
            </a:r>
            <a:r>
              <a:rPr lang="en-US" dirty="0" smtClean="0"/>
              <a:t>},{</a:t>
            </a:r>
            <a:r>
              <a:rPr lang="en-US" dirty="0" err="1" smtClean="0"/>
              <a:t>q,s</a:t>
            </a:r>
            <a:r>
              <a:rPr lang="en-US" dirty="0" smtClean="0"/>
              <a:t>} or {</a:t>
            </a:r>
            <a:r>
              <a:rPr lang="en-US" dirty="0" err="1" smtClean="0"/>
              <a:t>p,s</a:t>
            </a:r>
            <a:r>
              <a:rPr lang="en-US" dirty="0" smtClean="0"/>
              <a:t>},{</a:t>
            </a:r>
            <a:r>
              <a:rPr lang="en-US" dirty="0" err="1" smtClean="0"/>
              <a:t>q,r</a:t>
            </a:r>
            <a:r>
              <a:rPr lang="en-US" dirty="0" smtClean="0"/>
              <a:t>} </a:t>
            </a:r>
          </a:p>
          <a:p>
            <a:r>
              <a:rPr lang="en-US" dirty="0" smtClean="0"/>
              <a:t>B: {</a:t>
            </a:r>
            <a:r>
              <a:rPr lang="en-US" dirty="0" err="1" smtClean="0"/>
              <a:t>p,q</a:t>
            </a:r>
            <a:r>
              <a:rPr lang="en-US" dirty="0" smtClean="0"/>
              <a:t>},{r} </a:t>
            </a:r>
            <a:r>
              <a:rPr lang="en-US" dirty="0" smtClean="0">
                <a:sym typeface="Wingdings" pitchFamily="2" charset="2"/>
              </a:rPr>
              <a:t> {</a:t>
            </a:r>
            <a:r>
              <a:rPr lang="en-US" dirty="0" err="1" smtClean="0">
                <a:sym typeface="Wingdings" pitchFamily="2" charset="2"/>
              </a:rPr>
              <a:t>p,r</a:t>
            </a:r>
            <a:r>
              <a:rPr lang="en-US" dirty="0" smtClean="0">
                <a:sym typeface="Wingdings" pitchFamily="2" charset="2"/>
              </a:rPr>
              <a:t>},{q} or {</a:t>
            </a:r>
            <a:r>
              <a:rPr lang="en-US" dirty="0" err="1" smtClean="0">
                <a:sym typeface="Wingdings" pitchFamily="2" charset="2"/>
              </a:rPr>
              <a:t>q,r</a:t>
            </a:r>
            <a:r>
              <a:rPr lang="en-US" dirty="0" smtClean="0">
                <a:sym typeface="Wingdings" pitchFamily="2" charset="2"/>
              </a:rPr>
              <a:t>},{p}</a:t>
            </a:r>
          </a:p>
          <a:p>
            <a:r>
              <a:rPr lang="en-US" dirty="0" smtClean="0">
                <a:sym typeface="Wingdings" pitchFamily="2" charset="2"/>
              </a:rPr>
              <a:t>C1: {r},{q}  {</a:t>
            </a:r>
            <a:r>
              <a:rPr lang="en-US" dirty="0" err="1" smtClean="0">
                <a:sym typeface="Wingdings" pitchFamily="2" charset="2"/>
              </a:rPr>
              <a:t>r,q</a:t>
            </a:r>
            <a:r>
              <a:rPr lang="en-US" dirty="0" smtClean="0">
                <a:sym typeface="Wingdings" pitchFamily="2" charset="2"/>
              </a:rPr>
              <a:t>},({})</a:t>
            </a:r>
          </a:p>
          <a:p>
            <a:r>
              <a:rPr lang="en-US" dirty="0" smtClean="0">
                <a:sym typeface="Wingdings" pitchFamily="2" charset="2"/>
              </a:rPr>
              <a:t>C2: {</a:t>
            </a:r>
            <a:r>
              <a:rPr lang="en-US" dirty="0" err="1" smtClean="0">
                <a:sym typeface="Wingdings" pitchFamily="2" charset="2"/>
              </a:rPr>
              <a:t>r,q</a:t>
            </a:r>
            <a:r>
              <a:rPr lang="en-US" dirty="0" smtClean="0">
                <a:sym typeface="Wingdings" pitchFamily="2" charset="2"/>
              </a:rPr>
              <a:t>},({})  {r},{q}</a:t>
            </a:r>
            <a:endParaRPr lang="he-I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38600"/>
            <a:ext cx="9144000" cy="2746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676400" y="4114800"/>
            <a:ext cx="1752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translocations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4114800"/>
            <a:ext cx="1752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translocations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7848600" y="3962400"/>
            <a:ext cx="1752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fusion</a:t>
            </a:r>
          </a:p>
          <a:p>
            <a:r>
              <a:rPr lang="en-US" dirty="0" smtClean="0"/>
              <a:t>fission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1845</TotalTime>
  <Words>1089</Words>
  <Application>Microsoft Office PowerPoint</Application>
  <PresentationFormat>On-screen Show (4:3)</PresentationFormat>
  <Paragraphs>214</Paragraphs>
  <Slides>33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Office Theme</vt:lpstr>
      <vt:lpstr>Equation</vt:lpstr>
      <vt:lpstr>Restricted DCJ Model: Rearrangement Problems with Chromosome Reincorporation</vt:lpstr>
      <vt:lpstr>Outline</vt:lpstr>
      <vt:lpstr>Motivation</vt:lpstr>
      <vt:lpstr>Motivation</vt:lpstr>
      <vt:lpstr>DCJ model</vt:lpstr>
      <vt:lpstr>Definitions</vt:lpstr>
      <vt:lpstr>Definitions</vt:lpstr>
      <vt:lpstr>Genome example</vt:lpstr>
      <vt:lpstr>DCJ operation</vt:lpstr>
      <vt:lpstr>DCJ operation</vt:lpstr>
      <vt:lpstr>DCJ distance example</vt:lpstr>
      <vt:lpstr>Adjacency graph</vt:lpstr>
      <vt:lpstr>DCJ distance</vt:lpstr>
      <vt:lpstr>Restricted DCJ model</vt:lpstr>
      <vt:lpstr>Restricted DCJ example</vt:lpstr>
      <vt:lpstr>Restricted DCJ sorting</vt:lpstr>
      <vt:lpstr>Capping</vt:lpstr>
      <vt:lpstr>Iterative building</vt:lpstr>
      <vt:lpstr>Iterative building</vt:lpstr>
      <vt:lpstr>Iterative building</vt:lpstr>
      <vt:lpstr>Data structure</vt:lpstr>
      <vt:lpstr>DCJ halving problem</vt:lpstr>
      <vt:lpstr>DCJ halving problem</vt:lpstr>
      <vt:lpstr>Natural graph</vt:lpstr>
      <vt:lpstr>DCJ having distance</vt:lpstr>
      <vt:lpstr>Restricted DCJ halving</vt:lpstr>
      <vt:lpstr>Restricted DCJ halving</vt:lpstr>
      <vt:lpstr>Integrating adjacency</vt:lpstr>
      <vt:lpstr>Integrating adjacency</vt:lpstr>
      <vt:lpstr>DCJ median problem</vt:lpstr>
      <vt:lpstr>Restricted DCJ median</vt:lpstr>
      <vt:lpstr>Restricted DCJ median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Restricted DCJ Model: Rearrangement Problems with Chromosome Reincorporation</dc:title>
  <dc:creator>Ron Zeira</dc:creator>
  <cp:lastModifiedBy>ronzeira</cp:lastModifiedBy>
  <cp:revision>121</cp:revision>
  <dcterms:created xsi:type="dcterms:W3CDTF">2006-08-16T00:00:00Z</dcterms:created>
  <dcterms:modified xsi:type="dcterms:W3CDTF">2013-06-12T12:23:49Z</dcterms:modified>
</cp:coreProperties>
</file>